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7510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02A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138160" y="0"/>
            <a:ext cx="4050792" cy="6858000"/>
          </a:xfrm>
          <a:prstGeom prst="rect">
            <a:avLst/>
          </a:prstGeom>
          <a:solidFill>
            <a:srgbClr val="153E37"/>
          </a:solidFill>
          <a:ln w="12700">
            <a:solidFill>
              <a:srgbClr val="153E3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720000">
            <a:off x="7818120" y="4251960"/>
            <a:ext cx="4023360" cy="3291840"/>
          </a:xfrm>
          <a:prstGeom prst="arc">
            <a:avLst/>
          </a:prstGeom>
          <a:solidFill>
            <a:srgbClr val="008C7A">
              <a:alpha val="82000"/>
            </a:srgbClr>
          </a:solidFill>
          <a:ln w="12700">
            <a:solidFill>
              <a:srgbClr val="008C7A">
                <a:alpha val="0"/>
              </a:srgbClr>
            </a:solidFill>
            <a:prstDash val="solid"/>
          </a:ln>
        </p:spPr>
      </p:sp>
      <p:pic>
        <p:nvPicPr>
          <p:cNvPr id="4" name="Image 0" descr="UDP-CICD 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3960" y="1051560"/>
            <a:ext cx="2240280" cy="22402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31520" y="685800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73E2B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UNIFIED DATA PLATFORM DEPLOYMENT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731520" y="1298448"/>
            <a:ext cx="6583680" cy="1572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safer path from manifest to Microsoft data estate</a:t>
            </a:r>
            <a:endParaRPr lang="en-US" sz="3400" dirty="0"/>
          </a:p>
        </p:txBody>
      </p:sp>
      <p:sp>
        <p:nvSpPr>
          <p:cNvPr id="7" name="Text 4"/>
          <p:cNvSpPr/>
          <p:nvPr/>
        </p:nvSpPr>
        <p:spPr>
          <a:xfrm>
            <a:off x="749808" y="3310128"/>
            <a:ext cx="6080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dirty="0">
                <a:solidFill>
                  <a:srgbClr val="D5E5E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Version 1.14.0 adds guarded example deployment assurance and semantic-model-driven Fabric Ontology authoring.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49808" y="5925312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kern="0" spc="100" dirty="0">
                <a:solidFill>
                  <a:srgbClr val="F2C1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JULY 31, 2026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594360" y="6547104"/>
            <a:ext cx="2011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B8C8C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UDP-CICD v1.14.0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1064240" y="651967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3E2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47472"/>
            <a:ext cx="5212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008C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 ARCHITECTURE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40080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02A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One manifest, three control planes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58368" y="2057400"/>
            <a:ext cx="1965960" cy="1965960"/>
          </a:xfrm>
          <a:prstGeom prst="hexagon">
            <a:avLst/>
          </a:prstGeom>
          <a:solidFill>
            <a:srgbClr val="102A27"/>
          </a:solidFill>
          <a:ln w="12700">
            <a:solidFill>
              <a:srgbClr val="102A2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32688" y="2651760"/>
            <a:ext cx="1417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73E2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udp.yml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3657600" y="1645920"/>
            <a:ext cx="2057400" cy="2971800"/>
          </a:xfrm>
          <a:prstGeom prst="rect">
            <a:avLst/>
          </a:prstGeom>
          <a:solidFill>
            <a:srgbClr val="FFFFFF"/>
          </a:solidFill>
          <a:ln w="25400">
            <a:solidFill>
              <a:srgbClr val="008C7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315968" y="1901952"/>
            <a:ext cx="731520" cy="731520"/>
          </a:xfrm>
          <a:prstGeom prst="ellipse">
            <a:avLst/>
          </a:prstGeom>
          <a:solidFill>
            <a:srgbClr val="008C7A"/>
          </a:solidFill>
          <a:ln w="12700">
            <a:solidFill>
              <a:srgbClr val="008C7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315968" y="2084832"/>
            <a:ext cx="731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3886200" y="2788920"/>
            <a:ext cx="1600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102A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Fabric</a:t>
            </a:r>
            <a:endParaRPr lang="en-US" sz="2100" dirty="0"/>
          </a:p>
        </p:txBody>
      </p:sp>
      <p:sp>
        <p:nvSpPr>
          <p:cNvPr id="10" name="Text 8"/>
          <p:cNvSpPr/>
          <p:nvPr/>
        </p:nvSpPr>
        <p:spPr>
          <a:xfrm>
            <a:off x="3886200" y="3255264"/>
            <a:ext cx="1600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08C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REST API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3886200" y="3675888"/>
            <a:ext cx="1600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B6B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 item types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5B6B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Workspace scope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400800" y="1645920"/>
            <a:ext cx="2057400" cy="2971800"/>
          </a:xfrm>
          <a:prstGeom prst="rect">
            <a:avLst/>
          </a:prstGeom>
          <a:solidFill>
            <a:srgbClr val="FFFFFF"/>
          </a:solidFill>
          <a:ln w="25400">
            <a:solidFill>
              <a:srgbClr val="EF6A5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059168" y="1901952"/>
            <a:ext cx="731520" cy="731520"/>
          </a:xfrm>
          <a:prstGeom prst="ellipse">
            <a:avLst/>
          </a:prstGeom>
          <a:solidFill>
            <a:srgbClr val="EF6A54"/>
          </a:solidFill>
          <a:ln w="12700">
            <a:solidFill>
              <a:srgbClr val="EF6A5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059168" y="2084832"/>
            <a:ext cx="731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629400" y="2788920"/>
            <a:ext cx="1600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102A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Entra</a:t>
            </a:r>
            <a:endParaRPr lang="en-US" sz="2100" dirty="0"/>
          </a:p>
        </p:txBody>
      </p:sp>
      <p:sp>
        <p:nvSpPr>
          <p:cNvPr id="16" name="Text 14"/>
          <p:cNvSpPr/>
          <p:nvPr/>
        </p:nvSpPr>
        <p:spPr>
          <a:xfrm>
            <a:off x="6629400" y="3255264"/>
            <a:ext cx="1600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F6A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Microsoft Graph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629400" y="3675888"/>
            <a:ext cx="1600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B6B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Groups and apps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5B6B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Tenant scope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9144000" y="1645920"/>
            <a:ext cx="2057400" cy="2971800"/>
          </a:xfrm>
          <a:prstGeom prst="rect">
            <a:avLst/>
          </a:prstGeom>
          <a:solidFill>
            <a:srgbClr val="FFFFFF"/>
          </a:solidFill>
          <a:ln w="25400">
            <a:solidFill>
              <a:srgbClr val="F2C14E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802368" y="1901952"/>
            <a:ext cx="731520" cy="731520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802368" y="2084832"/>
            <a:ext cx="731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9372600" y="2788920"/>
            <a:ext cx="1600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102A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Azure</a:t>
            </a:r>
            <a:endParaRPr lang="en-US" sz="2100" dirty="0"/>
          </a:p>
        </p:txBody>
      </p:sp>
      <p:sp>
        <p:nvSpPr>
          <p:cNvPr id="22" name="Text 20"/>
          <p:cNvSpPr/>
          <p:nvPr/>
        </p:nvSpPr>
        <p:spPr>
          <a:xfrm>
            <a:off x="9372600" y="3255264"/>
            <a:ext cx="1600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Bicep + az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9372600" y="3675888"/>
            <a:ext cx="1600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B6B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64 service types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5B6B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ARM scopes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1645920" y="4882896"/>
            <a:ext cx="8531352" cy="0"/>
          </a:xfrm>
          <a:prstGeom prst="line">
            <a:avLst/>
          </a:prstGeom>
          <a:noFill/>
          <a:ln w="25400">
            <a:solidFill>
              <a:srgbClr val="C9D9D4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645920" y="4023360"/>
            <a:ext cx="0" cy="859536"/>
          </a:xfrm>
          <a:prstGeom prst="line">
            <a:avLst/>
          </a:prstGeom>
          <a:noFill/>
          <a:ln w="25400">
            <a:solidFill>
              <a:srgbClr val="008C7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686300" y="4617720"/>
            <a:ext cx="0" cy="265176"/>
          </a:xfrm>
          <a:prstGeom prst="line">
            <a:avLst/>
          </a:prstGeom>
          <a:noFill/>
          <a:ln w="25400">
            <a:solidFill>
              <a:srgbClr val="008C7A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4636008" y="4832604"/>
            <a:ext cx="100584" cy="100584"/>
          </a:xfrm>
          <a:prstGeom prst="ellipse">
            <a:avLst/>
          </a:prstGeom>
          <a:solidFill>
            <a:srgbClr val="008C7A"/>
          </a:solidFill>
          <a:ln w="12700">
            <a:solidFill>
              <a:srgbClr val="008C7A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429500" y="4617720"/>
            <a:ext cx="0" cy="265176"/>
          </a:xfrm>
          <a:prstGeom prst="line">
            <a:avLst/>
          </a:prstGeom>
          <a:noFill/>
          <a:ln w="25400">
            <a:solidFill>
              <a:srgbClr val="EF6A54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7379208" y="4832604"/>
            <a:ext cx="100584" cy="100584"/>
          </a:xfrm>
          <a:prstGeom prst="ellipse">
            <a:avLst/>
          </a:prstGeom>
          <a:solidFill>
            <a:srgbClr val="EF6A54"/>
          </a:solidFill>
          <a:ln w="12700">
            <a:solidFill>
              <a:srgbClr val="EF6A54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10172700" y="4617720"/>
            <a:ext cx="0" cy="265176"/>
          </a:xfrm>
          <a:prstGeom prst="line">
            <a:avLst/>
          </a:prstGeom>
          <a:noFill/>
          <a:ln w="25400">
            <a:solidFill>
              <a:srgbClr val="F2C14E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22408" y="4832604"/>
            <a:ext cx="100584" cy="1005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611880" y="5212080"/>
            <a:ext cx="7589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53E3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Load -&gt; Resolve -&gt; Plan -&gt; Deploy -&gt; State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594360" y="6547104"/>
            <a:ext cx="2011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B6B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UDP-CICD v1.14.0</a:t>
            </a:r>
            <a:endParaRPr lang="en-US" sz="800" dirty="0"/>
          </a:p>
        </p:txBody>
      </p:sp>
      <p:sp>
        <p:nvSpPr>
          <p:cNvPr id="34" name="Text 32"/>
          <p:cNvSpPr/>
          <p:nvPr/>
        </p:nvSpPr>
        <p:spPr>
          <a:xfrm>
            <a:off x="11064240" y="651967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008C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AF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47472"/>
            <a:ext cx="5212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008C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IS NEW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40080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02A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Release 1.14.0 expands assurance and authoring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58368" y="1508760"/>
            <a:ext cx="3401568" cy="4187952"/>
          </a:xfrm>
          <a:prstGeom prst="rect">
            <a:avLst/>
          </a:prstGeom>
          <a:solidFill>
            <a:srgbClr val="FFFFFF"/>
          </a:solidFill>
          <a:ln w="12700">
            <a:solidFill>
              <a:srgbClr val="C9D9D4"/>
            </a:solidFill>
            <a:prstDash val="solid"/>
          </a:ln>
          <a:effectLst>
            <a:outerShdw blurRad="25400" dist="50800" dir="2700000" algn="bl" rotWithShape="0">
              <a:srgbClr val="000000">
                <a:alpha val="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1764792"/>
            <a:ext cx="438912" cy="438912"/>
          </a:xfrm>
          <a:prstGeom prst="ellipse">
            <a:avLst/>
          </a:prstGeom>
          <a:solidFill>
            <a:srgbClr val="008C7A"/>
          </a:solidFill>
          <a:ln w="12700">
            <a:solidFill>
              <a:srgbClr val="008C7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1833372"/>
            <a:ext cx="438912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481328" y="1746504"/>
            <a:ext cx="2350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02A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Deployment harness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932688" y="2377440"/>
            <a:ext cx="2852928" cy="30906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5B6B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All 14 examples share one black-box runner. Preflight, validation, planning, deployment, evidence, ownership checks, and cleanup follow the same contract locally and in CI.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389120" y="1508760"/>
            <a:ext cx="3401568" cy="4187952"/>
          </a:xfrm>
          <a:prstGeom prst="rect">
            <a:avLst/>
          </a:prstGeom>
          <a:solidFill>
            <a:srgbClr val="FFFFFF"/>
          </a:solidFill>
          <a:ln w="12700">
            <a:solidFill>
              <a:srgbClr val="C9D9D4"/>
            </a:solidFill>
            <a:prstDash val="solid"/>
          </a:ln>
          <a:effectLst>
            <a:outerShdw blurRad="25400" dist="50800" dir="2700000" algn="bl" rotWithShape="0">
              <a:srgbClr val="000000">
                <a:alpha val="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645152" y="1764792"/>
            <a:ext cx="438912" cy="438912"/>
          </a:xfrm>
          <a:prstGeom prst="ellipse">
            <a:avLst/>
          </a:prstGeom>
          <a:solidFill>
            <a:srgbClr val="EF6A54"/>
          </a:solidFill>
          <a:ln w="12700">
            <a:solidFill>
              <a:srgbClr val="EF6A5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45152" y="1833372"/>
            <a:ext cx="438912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5212080" y="1746504"/>
            <a:ext cx="2350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02A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Ontology Builder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663440" y="2377440"/>
            <a:ext cx="2852928" cy="30906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5B6B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Windows application reads TMDL from a Fabric semantic model, creates editable entities and relationships, and publishes a new Fabric Ontology item.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8119872" y="1508760"/>
            <a:ext cx="3401568" cy="4187952"/>
          </a:xfrm>
          <a:prstGeom prst="rect">
            <a:avLst/>
          </a:prstGeom>
          <a:solidFill>
            <a:srgbClr val="FFFFFF"/>
          </a:solidFill>
          <a:ln w="12700">
            <a:solidFill>
              <a:srgbClr val="C9D9D4"/>
            </a:solidFill>
            <a:prstDash val="solid"/>
          </a:ln>
          <a:effectLst>
            <a:outerShdw blurRad="25400" dist="50800" dir="2700000" algn="bl" rotWithShape="0">
              <a:srgbClr val="000000">
                <a:alpha val="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8375904" y="1764792"/>
            <a:ext cx="438912" cy="438912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375904" y="1833372"/>
            <a:ext cx="438912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8942832" y="1746504"/>
            <a:ext cx="2350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02A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Strict secret deferral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394192" y="2377440"/>
            <a:ext cx="2852928" cy="30906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5B6B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Source-only validation keeps ordinary variables strict while valid secret and Key Vault references remain deferred until plan or deployment.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594360" y="6547104"/>
            <a:ext cx="2011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B6B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UDP-CICD v1.14.0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11064240" y="651967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008C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47472"/>
            <a:ext cx="5212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008C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DEPLOYMENT ASSURANCE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40080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02A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Cloud mutation is the last step, not the first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371600" y="1645920"/>
            <a:ext cx="1097280" cy="1097280"/>
          </a:xfrm>
          <a:prstGeom prst="ellipse">
            <a:avLst/>
          </a:prstGeom>
          <a:solidFill>
            <a:srgbClr val="008C7A"/>
          </a:solidFill>
          <a:ln w="12700">
            <a:solidFill>
              <a:srgbClr val="008C7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371600" y="1956816"/>
            <a:ext cx="1097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658368" y="2999232"/>
            <a:ext cx="252374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02A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Preflight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658368" y="3493008"/>
            <a:ext cx="2523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B6B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Discover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822960" y="4041648"/>
            <a:ext cx="2194560" cy="1005840"/>
          </a:xfrm>
          <a:prstGeom prst="rect">
            <a:avLst/>
          </a:prstGeom>
          <a:solidFill>
            <a:srgbClr val="F4F8F7"/>
          </a:solidFill>
          <a:ln w="12700">
            <a:solidFill>
              <a:srgbClr val="C9D9D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05840" y="4297680"/>
            <a:ext cx="1828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8C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 auth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008C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 mutation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017520" y="1993392"/>
            <a:ext cx="566928" cy="384048"/>
          </a:xfrm>
          <a:prstGeom prst="chevron">
            <a:avLst/>
          </a:prstGeom>
          <a:solidFill>
            <a:srgbClr val="C9D9D4"/>
          </a:solidFill>
          <a:ln w="12700">
            <a:solidFill>
              <a:srgbClr val="C9D9D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261104" y="1645920"/>
            <a:ext cx="1097280" cy="1097280"/>
          </a:xfrm>
          <a:prstGeom prst="ellipse">
            <a:avLst/>
          </a:prstGeom>
          <a:solidFill>
            <a:srgbClr val="2A8EAA"/>
          </a:solidFill>
          <a:ln w="12700">
            <a:solidFill>
              <a:srgbClr val="2A8EA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261104" y="1956816"/>
            <a:ext cx="1097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3547872" y="2999232"/>
            <a:ext cx="252374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02A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Validate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3547872" y="3493008"/>
            <a:ext cx="2523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B6B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Prove locally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3712464" y="4041648"/>
            <a:ext cx="2194560" cy="1005840"/>
          </a:xfrm>
          <a:prstGeom prst="rect">
            <a:avLst/>
          </a:prstGeom>
          <a:solidFill>
            <a:srgbClr val="F4F8F7"/>
          </a:solidFill>
          <a:ln w="12700">
            <a:solidFill>
              <a:srgbClr val="C9D9D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895344" y="4297680"/>
            <a:ext cx="1828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2A8E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 auth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2A8E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 mutation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5907024" y="1993392"/>
            <a:ext cx="566928" cy="384048"/>
          </a:xfrm>
          <a:prstGeom prst="chevron">
            <a:avLst/>
          </a:prstGeom>
          <a:solidFill>
            <a:srgbClr val="C9D9D4"/>
          </a:solidFill>
          <a:ln w="12700">
            <a:solidFill>
              <a:srgbClr val="C9D9D4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150608" y="1645920"/>
            <a:ext cx="1097280" cy="1097280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50608" y="1956816"/>
            <a:ext cx="1097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6437376" y="2999232"/>
            <a:ext cx="252374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02A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Plan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6437376" y="3493008"/>
            <a:ext cx="2523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B6B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live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6601968" y="4041648"/>
            <a:ext cx="2194560" cy="1005840"/>
          </a:xfrm>
          <a:prstGeom prst="rect">
            <a:avLst/>
          </a:prstGeom>
          <a:solidFill>
            <a:srgbClr val="F4F8F7"/>
          </a:solidFill>
          <a:ln w="12700">
            <a:solidFill>
              <a:srgbClr val="C9D9D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784848" y="4297680"/>
            <a:ext cx="1828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2C1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Federated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2C1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 mutation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8796528" y="1993392"/>
            <a:ext cx="566928" cy="384048"/>
          </a:xfrm>
          <a:prstGeom prst="chevron">
            <a:avLst/>
          </a:prstGeom>
          <a:solidFill>
            <a:srgbClr val="C9D9D4"/>
          </a:solidFill>
          <a:ln w="12700">
            <a:solidFill>
              <a:srgbClr val="C9D9D4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0040112" y="1645920"/>
            <a:ext cx="1097280" cy="1097280"/>
          </a:xfrm>
          <a:prstGeom prst="ellipse">
            <a:avLst/>
          </a:prstGeom>
          <a:solidFill>
            <a:srgbClr val="EF6A54"/>
          </a:solidFill>
          <a:ln w="12700">
            <a:solidFill>
              <a:srgbClr val="EF6A5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0040112" y="1956816"/>
            <a:ext cx="1097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2200" dirty="0"/>
          </a:p>
        </p:txBody>
      </p:sp>
      <p:sp>
        <p:nvSpPr>
          <p:cNvPr id="27" name="Text 25"/>
          <p:cNvSpPr/>
          <p:nvPr/>
        </p:nvSpPr>
        <p:spPr>
          <a:xfrm>
            <a:off x="9326880" y="2999232"/>
            <a:ext cx="252374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02A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Deploy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9326880" y="3493008"/>
            <a:ext cx="2523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B6B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+ verify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9491472" y="4041648"/>
            <a:ext cx="2194560" cy="1005840"/>
          </a:xfrm>
          <a:prstGeom prst="rect">
            <a:avLst/>
          </a:prstGeom>
          <a:solidFill>
            <a:srgbClr val="F4F8F7"/>
          </a:solidFill>
          <a:ln w="12700">
            <a:solidFill>
              <a:srgbClr val="C9D9D4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674352" y="4297680"/>
            <a:ext cx="1828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EF6A5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Federated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EF6A5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Bounded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1874520" y="5577840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53E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is published on every run. Cleanup is refused when ownership drifts.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594360" y="6547104"/>
            <a:ext cx="2011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B6B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UDP-CICD v1.14.0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11064240" y="651967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008C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02A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38912"/>
            <a:ext cx="3108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40" dirty="0">
                <a:solidFill>
                  <a:srgbClr val="73E2B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ONTOLOGY BUILDER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58952"/>
            <a:ext cx="10789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From semantic model to editable domain structure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58368" y="1993392"/>
            <a:ext cx="1920240" cy="2907792"/>
          </a:xfrm>
          <a:prstGeom prst="rect">
            <a:avLst/>
          </a:prstGeom>
          <a:solidFill>
            <a:srgbClr val="153E37"/>
          </a:solidFill>
          <a:ln w="15240">
            <a:solidFill>
              <a:srgbClr val="3F625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86968" y="2267712"/>
            <a:ext cx="4023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73E2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886968" y="2889504"/>
            <a:ext cx="1463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Connect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886968" y="3575304"/>
            <a:ext cx="1463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4D5D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Workspace + model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2560320" y="3154680"/>
            <a:ext cx="420624" cy="438912"/>
          </a:xfrm>
          <a:prstGeom prst="chevron">
            <a:avLst/>
          </a:prstGeom>
          <a:solidFill>
            <a:srgbClr val="73E2B7">
              <a:alpha val="85000"/>
            </a:srgbClr>
          </a:solidFill>
          <a:ln w="12700">
            <a:solidFill>
              <a:srgbClr val="73E2B7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962656" y="1993392"/>
            <a:ext cx="1920240" cy="2907792"/>
          </a:xfrm>
          <a:prstGeom prst="rect">
            <a:avLst/>
          </a:prstGeom>
          <a:solidFill>
            <a:srgbClr val="153E37"/>
          </a:solidFill>
          <a:ln w="15240">
            <a:solidFill>
              <a:srgbClr val="3F625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191256" y="2267712"/>
            <a:ext cx="4023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73E2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191256" y="2889504"/>
            <a:ext cx="1463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Read TMDL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3191256" y="3575304"/>
            <a:ext cx="1463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4D5D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Tables + columns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864608" y="3154680"/>
            <a:ext cx="420624" cy="438912"/>
          </a:xfrm>
          <a:prstGeom prst="chevron">
            <a:avLst/>
          </a:prstGeom>
          <a:solidFill>
            <a:srgbClr val="73E2B7">
              <a:alpha val="85000"/>
            </a:srgbClr>
          </a:solidFill>
          <a:ln w="12700">
            <a:solidFill>
              <a:srgbClr val="73E2B7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266944" y="1993392"/>
            <a:ext cx="1920240" cy="2907792"/>
          </a:xfrm>
          <a:prstGeom prst="rect">
            <a:avLst/>
          </a:prstGeom>
          <a:solidFill>
            <a:srgbClr val="153E37"/>
          </a:solidFill>
          <a:ln w="15240">
            <a:solidFill>
              <a:srgbClr val="3F625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95544" y="2267712"/>
            <a:ext cx="4023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73E2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3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495544" y="2889504"/>
            <a:ext cx="1463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Generate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5495544" y="3575304"/>
            <a:ext cx="1463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4D5D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Entities + relations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7168896" y="3154680"/>
            <a:ext cx="420624" cy="438912"/>
          </a:xfrm>
          <a:prstGeom prst="chevron">
            <a:avLst/>
          </a:prstGeom>
          <a:solidFill>
            <a:srgbClr val="73E2B7">
              <a:alpha val="85000"/>
            </a:srgbClr>
          </a:solidFill>
          <a:ln w="12700">
            <a:solidFill>
              <a:srgbClr val="73E2B7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571232" y="1993392"/>
            <a:ext cx="1920240" cy="2907792"/>
          </a:xfrm>
          <a:prstGeom prst="rect">
            <a:avLst/>
          </a:prstGeom>
          <a:solidFill>
            <a:srgbClr val="153E37"/>
          </a:solidFill>
          <a:ln w="15240">
            <a:solidFill>
              <a:srgbClr val="3F625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799832" y="2267712"/>
            <a:ext cx="4023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73E2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4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7799832" y="2889504"/>
            <a:ext cx="1463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Curate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7799832" y="3575304"/>
            <a:ext cx="1463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4D5D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Names + descriptions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9473184" y="3154680"/>
            <a:ext cx="420624" cy="438912"/>
          </a:xfrm>
          <a:prstGeom prst="chevron">
            <a:avLst/>
          </a:prstGeom>
          <a:solidFill>
            <a:srgbClr val="73E2B7">
              <a:alpha val="85000"/>
            </a:srgbClr>
          </a:solidFill>
          <a:ln w="12700">
            <a:solidFill>
              <a:srgbClr val="73E2B7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9875520" y="1993392"/>
            <a:ext cx="1920240" cy="2907792"/>
          </a:xfrm>
          <a:prstGeom prst="rect">
            <a:avLst/>
          </a:prstGeom>
          <a:solidFill>
            <a:srgbClr val="008C7A"/>
          </a:solidFill>
          <a:ln w="15240">
            <a:solidFill>
              <a:srgbClr val="73E2B7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0104120" y="2267712"/>
            <a:ext cx="4023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5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10104120" y="2889504"/>
            <a:ext cx="1463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Publish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10104120" y="3575304"/>
            <a:ext cx="1463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E6FFF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Fabric Ontology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3675888" y="5559552"/>
            <a:ext cx="4800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2C1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Local source of truth: *.ontology.json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594360" y="6547104"/>
            <a:ext cx="2011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B8C8C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UDP-CICD v1.14.0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11064240" y="651967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3E2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8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47472"/>
            <a:ext cx="5212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008C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ARCHITECTURE TRADE-OFFS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40080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02A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release optimizes all five WAF pillars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207008" y="1508760"/>
            <a:ext cx="822960" cy="822960"/>
          </a:xfrm>
          <a:prstGeom prst="ellipse">
            <a:avLst/>
          </a:prstGeom>
          <a:solidFill>
            <a:srgbClr val="008C7A"/>
          </a:solidFill>
          <a:ln w="12700">
            <a:solidFill>
              <a:srgbClr val="008C7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207008" y="1737360"/>
            <a:ext cx="822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58368" y="2615184"/>
            <a:ext cx="1920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02A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Security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768096" y="3246120"/>
            <a:ext cx="170078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B6B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Federation, branch gates, no auto-grants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3511296" y="1508760"/>
            <a:ext cx="822960" cy="822960"/>
          </a:xfrm>
          <a:prstGeom prst="ellipse">
            <a:avLst/>
          </a:prstGeom>
          <a:solidFill>
            <a:srgbClr val="2A8EAA"/>
          </a:solidFill>
          <a:ln w="12700">
            <a:solidFill>
              <a:srgbClr val="2A8EA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511296" y="1737360"/>
            <a:ext cx="822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2962656" y="2615184"/>
            <a:ext cx="1920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02A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Reliability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3072384" y="3246120"/>
            <a:ext cx="170078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B6B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Exact verification and fail-closed cleanup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5815584" y="1508760"/>
            <a:ext cx="822960" cy="822960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815584" y="1737360"/>
            <a:ext cx="822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5266944" y="2615184"/>
            <a:ext cx="1920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02A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Performance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5376672" y="3246120"/>
            <a:ext cx="170078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B6B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Focused selection; sequential cloud work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8119872" y="1508760"/>
            <a:ext cx="822960" cy="822960"/>
          </a:xfrm>
          <a:prstGeom prst="ellipse">
            <a:avLst/>
          </a:prstGeom>
          <a:solidFill>
            <a:srgbClr val="EF6A54"/>
          </a:solidFill>
          <a:ln w="12700">
            <a:solidFill>
              <a:srgbClr val="EF6A5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119872" y="1737360"/>
            <a:ext cx="822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7571232" y="2615184"/>
            <a:ext cx="1920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02A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Cost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7680960" y="3246120"/>
            <a:ext cx="170078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B6B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catalogue mutation; cleanup by default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10424160" y="1508760"/>
            <a:ext cx="822960" cy="822960"/>
          </a:xfrm>
          <a:prstGeom prst="ellipse">
            <a:avLst/>
          </a:prstGeom>
          <a:solidFill>
            <a:srgbClr val="153E37"/>
          </a:solidFill>
          <a:ln w="12700">
            <a:solidFill>
              <a:srgbClr val="153E3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0424160" y="1737360"/>
            <a:ext cx="822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9875520" y="2615184"/>
            <a:ext cx="1920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02A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Operations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9985248" y="3246120"/>
            <a:ext cx="170078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B6B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runner and evidence contract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1280160" y="4800600"/>
            <a:ext cx="960120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C9D9D4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645920" y="5056632"/>
            <a:ext cx="8869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53E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trade-off: slower, evidence-rich promotion in exchange for lower blast radius and stronger auditability.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594360" y="6547104"/>
            <a:ext cx="2011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B6B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UDP-CICD v1.14.0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11064240" y="651967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008C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47472"/>
            <a:ext cx="5212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008C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SHIP CHECKLIST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94360" y="640080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02A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the v1.14.0 release publishes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58368" y="1481328"/>
            <a:ext cx="5230368" cy="1417320"/>
          </a:xfrm>
          <a:prstGeom prst="rect">
            <a:avLst/>
          </a:prstGeom>
          <a:solidFill>
            <a:srgbClr val="F4F8F7"/>
          </a:solidFill>
          <a:ln w="19050">
            <a:solidFill>
              <a:srgbClr val="008C7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58368" y="1481328"/>
            <a:ext cx="100584" cy="1417320"/>
          </a:xfrm>
          <a:prstGeom prst="rect">
            <a:avLst/>
          </a:prstGeom>
          <a:solidFill>
            <a:srgbClr val="008C7A"/>
          </a:solidFill>
          <a:ln w="12700">
            <a:solidFill>
              <a:srgbClr val="008C7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05840" y="1737360"/>
            <a:ext cx="1417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08C7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NuGet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2468880" y="1709928"/>
            <a:ext cx="3063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02A2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udp-cicd 1.14.0</a:t>
            </a:r>
            <a:endParaRPr lang="en-US" sz="1250" dirty="0"/>
          </a:p>
          <a:p>
            <a:pPr marL="0" indent="0">
              <a:buNone/>
            </a:pPr>
            <a:r>
              <a:rPr lang="en-US" sz="1250" b="1" dirty="0">
                <a:solidFill>
                  <a:srgbClr val="102A2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udp-cicd-mcp 1.14.0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309360" y="1481328"/>
            <a:ext cx="5230368" cy="1417320"/>
          </a:xfrm>
          <a:prstGeom prst="rect">
            <a:avLst/>
          </a:prstGeom>
          <a:solidFill>
            <a:srgbClr val="F4F8F7"/>
          </a:solidFill>
          <a:ln w="19050">
            <a:solidFill>
              <a:srgbClr val="EF6A5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309360" y="1481328"/>
            <a:ext cx="100584" cy="1417320"/>
          </a:xfrm>
          <a:prstGeom prst="rect">
            <a:avLst/>
          </a:prstGeom>
          <a:solidFill>
            <a:srgbClr val="EF6A54"/>
          </a:solidFill>
          <a:ln w="12700">
            <a:solidFill>
              <a:srgbClr val="EF6A5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656832" y="1737360"/>
            <a:ext cx="1417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EF6A5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Windows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8119872" y="1709928"/>
            <a:ext cx="3063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02A2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udp-cicd-ontology-win-x64.zip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658368" y="3328416"/>
            <a:ext cx="5230368" cy="1417320"/>
          </a:xfrm>
          <a:prstGeom prst="rect">
            <a:avLst/>
          </a:prstGeom>
          <a:solidFill>
            <a:srgbClr val="F4F8F7"/>
          </a:solidFill>
          <a:ln w="19050">
            <a:solidFill>
              <a:srgbClr val="F2C14E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58368" y="3328416"/>
            <a:ext cx="100584" cy="1417320"/>
          </a:xfrm>
          <a:prstGeom prst="rect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05840" y="3584448"/>
            <a:ext cx="1417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2C14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Docs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2468880" y="3557016"/>
            <a:ext cx="3063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02A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Strict MkDocs build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02A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GitHub Pages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309360" y="3328416"/>
            <a:ext cx="5230368" cy="1417320"/>
          </a:xfrm>
          <a:prstGeom prst="rect">
            <a:avLst/>
          </a:prstGeom>
          <a:solidFill>
            <a:srgbClr val="F4F8F7"/>
          </a:solidFill>
          <a:ln w="19050">
            <a:solidFill>
              <a:srgbClr val="2A8EA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3328416"/>
            <a:ext cx="100584" cy="1417320"/>
          </a:xfrm>
          <a:prstGeom prst="rect">
            <a:avLst/>
          </a:prstGeom>
          <a:solidFill>
            <a:srgbClr val="2A8EAA"/>
          </a:solidFill>
          <a:ln w="12700">
            <a:solidFill>
              <a:srgbClr val="2A8EA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656832" y="3584448"/>
            <a:ext cx="1417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A8EA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8119872" y="3557016"/>
            <a:ext cx="3063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02A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Release assets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02A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GitHub tag + notes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658368" y="5212080"/>
            <a:ext cx="10808208" cy="749808"/>
          </a:xfrm>
          <a:prstGeom prst="rect">
            <a:avLst/>
          </a:prstGeom>
          <a:solidFill>
            <a:srgbClr val="102A27"/>
          </a:solidFill>
          <a:ln w="12700">
            <a:solidFill>
              <a:srgbClr val="102A2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60120" y="5440680"/>
            <a:ext cx="10195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73E2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Validate -&gt; commit -&gt; push -&gt; tag v1.14.0 -&gt; verify packages, pages, and release assets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94360" y="6547104"/>
            <a:ext cx="2011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B6B6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UDP-CICD v1.14.0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11064240" y="651967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008C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412</Words>
  <Application>Microsoft Office PowerPoint</Application>
  <PresentationFormat>Widescreen</PresentationFormat>
  <Paragraphs>128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Consolas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Unified Data Platform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UDP-CICD Release Overview</dc:title>
  <dc:subject>UDP-CICD 1.14.0 release overview</dc:subject>
  <dc:creator>GitHub Copilot</dc:creator>
  <cp:lastModifiedBy>Patrick Gallucci</cp:lastModifiedBy>
  <cp:revision>1</cp:revision>
  <dcterms:created xsi:type="dcterms:W3CDTF">2026-07-31T23:02:50Z</dcterms:created>
  <dcterms:modified xsi:type="dcterms:W3CDTF">2026-07-31T23:17:16Z</dcterms:modified>
</cp:coreProperties>
</file>